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0">
          <p15:clr>
            <a:srgbClr val="A4A3A4"/>
          </p15:clr>
        </p15:guide>
        <p15:guide id="2" orient="horz" pos="4118">
          <p15:clr>
            <a:srgbClr val="A4A3A4"/>
          </p15:clr>
        </p15:guide>
        <p15:guide id="3" orient="horz" pos="800">
          <p15:clr>
            <a:srgbClr val="A4A3A4"/>
          </p15:clr>
        </p15:guide>
        <p15:guide id="4" orient="horz" pos="3172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1711">
          <p15:clr>
            <a:srgbClr val="A4A3A4"/>
          </p15:clr>
        </p15:guide>
        <p15:guide id="7" orient="horz" pos="2006">
          <p15:clr>
            <a:srgbClr val="A4A3A4"/>
          </p15:clr>
        </p15:guide>
        <p15:guide id="8" orient="horz" pos="2300">
          <p15:clr>
            <a:srgbClr val="A4A3A4"/>
          </p15:clr>
        </p15:guide>
        <p15:guide id="9" orient="horz" pos="2595">
          <p15:clr>
            <a:srgbClr val="A4A3A4"/>
          </p15:clr>
        </p15:guide>
        <p15:guide id="10" orient="horz" pos="2883">
          <p15:clr>
            <a:srgbClr val="A4A3A4"/>
          </p15:clr>
        </p15:guide>
        <p15:guide id="11" orient="horz" pos="3788">
          <p15:clr>
            <a:srgbClr val="A4A3A4"/>
          </p15:clr>
        </p15:guide>
        <p15:guide id="12" pos="2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7E8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446" y="102"/>
      </p:cViewPr>
      <p:guideLst>
        <p:guide orient="horz" pos="1410"/>
        <p:guide orient="horz" pos="4118"/>
        <p:guide orient="horz" pos="800"/>
        <p:guide orient="horz" pos="3172"/>
        <p:guide orient="horz" pos="1008"/>
        <p:guide orient="horz" pos="1711"/>
        <p:guide orient="horz" pos="2006"/>
        <p:guide orient="horz" pos="2300"/>
        <p:guide orient="horz" pos="2595"/>
        <p:guide orient="horz" pos="2883"/>
        <p:guide orient="horz" pos="3788"/>
        <p:guide pos="2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8BBFE-3CDD-4C99-88DE-57E8D9D5A026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A7D086-297D-41F5-9C2E-0D6E31C98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4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" t="280" b="1596"/>
          <a:stretch/>
        </p:blipFill>
        <p:spPr>
          <a:xfrm>
            <a:off x="-9533" y="1244009"/>
            <a:ext cx="9163066" cy="56139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48634"/>
            <a:ext cx="7772400" cy="492443"/>
          </a:xfrm>
        </p:spPr>
        <p:txBody>
          <a:bodyPr lIns="0" tIns="0" rIns="0" bIns="0" anchor="t" anchorCtr="0">
            <a:sp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013255"/>
            <a:ext cx="6400800" cy="249299"/>
          </a:xfrm>
        </p:spPr>
        <p:txBody>
          <a:bodyPr lIns="0" tIns="0" rIns="0" bIns="0">
            <a:sp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5AF77-0CD0-46FB-BCED-E3F99B5DDB34}" type="datetime1">
              <a:rPr lang="en-US" smtClean="0"/>
              <a:t>4/11/2019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963" y="367541"/>
            <a:ext cx="1695450" cy="670133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451329" y="3795713"/>
            <a:ext cx="74644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732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E6001-F3F4-45C6-AE8E-C629ACD053AB}" type="datetime1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Lorem Ipsum Dolor • Month XX, 20XX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BB2C5A41-7F63-4C9E-BBC3-5B7032AB1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645920"/>
            <a:ext cx="8229600" cy="4526280"/>
          </a:xfrm>
        </p:spPr>
        <p:txBody>
          <a:bodyPr/>
          <a:lstStyle>
            <a:lvl1pPr>
              <a:spcBef>
                <a:spcPts val="3000"/>
              </a:spcBef>
              <a:defRPr/>
            </a:lvl1pPr>
            <a:lvl2pPr>
              <a:spcBef>
                <a:spcPts val="1200"/>
              </a:spcBef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438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9663D-5A5B-4AE4-9CC5-CF4CAF50560A}" type="datetime1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Lorem Ipsum Dolor • Month XX, 20XX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BB2C5A41-7F63-4C9E-BBC3-5B7032AB1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645920"/>
            <a:ext cx="3902149" cy="1509644"/>
          </a:xfrm>
        </p:spPr>
        <p:txBody>
          <a:bodyPr/>
          <a:lstStyle>
            <a:lvl1pPr>
              <a:spcBef>
                <a:spcPts val="3000"/>
              </a:spcBef>
              <a:defRPr/>
            </a:lvl1pPr>
            <a:lvl2pPr>
              <a:spcBef>
                <a:spcPts val="1500"/>
              </a:spcBef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630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" t="223" r="233" b="1923"/>
          <a:stretch/>
        </p:blipFill>
        <p:spPr>
          <a:xfrm>
            <a:off x="0" y="1269999"/>
            <a:ext cx="9144000" cy="38925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8313" y="3216070"/>
            <a:ext cx="7772400" cy="492443"/>
          </a:xfrm>
        </p:spPr>
        <p:txBody>
          <a:bodyPr anchor="b" anchorCtr="0"/>
          <a:lstStyle>
            <a:lvl1pPr algn="l">
              <a:defRPr sz="3200" b="1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13" y="3740417"/>
            <a:ext cx="7772400" cy="443198"/>
          </a:xfrm>
        </p:spPr>
        <p:txBody>
          <a:bodyPr anchor="t" anchorCtr="0">
            <a:spAutoFit/>
          </a:bodyPr>
          <a:lstStyle>
            <a:lvl1pPr marL="0" indent="0">
              <a:buNone/>
              <a:defRPr sz="32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2E4E-8CB5-4F5F-9AE6-FA88F35AAD74}" type="datetime1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Lorem Ipsum Dolor • Month XX, 20XX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BB2C5A41-7F63-4C9E-BBC3-5B7032AB134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456091" y="3164876"/>
            <a:ext cx="74644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383" y="6148388"/>
            <a:ext cx="1064124" cy="42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535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311"/>
            <a:ext cx="4038600" cy="1465016"/>
          </a:xfrm>
        </p:spPr>
        <p:txBody>
          <a:bodyPr>
            <a:spAutoFit/>
          </a:bodyPr>
          <a:lstStyle>
            <a:lvl1pPr>
              <a:defRPr sz="2000"/>
            </a:lvl1pPr>
            <a:lvl2pPr>
              <a:spcBef>
                <a:spcPts val="1800"/>
              </a:spcBef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51853-F7E7-49A5-A072-0D6A9DAEC0B7}" type="datetime1">
              <a:rPr lang="en-US" smtClean="0"/>
              <a:t>4/11/2019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Lorem Ipsum Dolor • Month XX, 20XX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5A41-7F63-4C9E-BBC3-5B7032AB134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468313" y="1608115"/>
            <a:ext cx="74644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4742765" y="1608115"/>
            <a:ext cx="74644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4724347" y="1719509"/>
            <a:ext cx="4038600" cy="1465016"/>
          </a:xfrm>
        </p:spPr>
        <p:txBody>
          <a:bodyPr>
            <a:spAutoFit/>
          </a:bodyPr>
          <a:lstStyle>
            <a:lvl1pPr>
              <a:defRPr sz="2000"/>
            </a:lvl1pPr>
            <a:lvl2pPr>
              <a:spcBef>
                <a:spcPts val="1800"/>
              </a:spcBef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989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97876"/>
            <a:ext cx="4040188" cy="27699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147117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97876"/>
            <a:ext cx="4041775" cy="27699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147117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EAE61-B7C3-4639-A11F-E4320042340F}" type="datetime1">
              <a:rPr lang="en-US" smtClean="0"/>
              <a:t>4/11/2019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Lorem Ipsum Dolor • Month XX, 20XX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5A41-7F63-4C9E-BBC3-5B7032AB1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784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205F3-D604-4D68-819E-148D1F36FE67}" type="datetime1">
              <a:rPr lang="en-US" smtClean="0"/>
              <a:t>4/11/2019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Lorem Ipsum Dolor • Month XX, 20XX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5A41-7F63-4C9E-BBC3-5B7032AB1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471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8D016-526D-4F11-B567-6646EC269A8C}" type="datetime1">
              <a:rPr lang="en-US" smtClean="0"/>
              <a:t>4/11/2019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Lorem Ipsum Dolor • Month XX, 20XX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5A41-7F63-4C9E-BBC3-5B7032AB13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042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8" t="5284" r="582" b="7405"/>
          <a:stretch/>
        </p:blipFill>
        <p:spPr>
          <a:xfrm>
            <a:off x="0" y="0"/>
            <a:ext cx="9144000" cy="126228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02731"/>
            <a:ext cx="8229600" cy="369332"/>
          </a:xfrm>
          <a:prstGeom prst="rect">
            <a:avLst/>
          </a:prstGeom>
        </p:spPr>
        <p:txBody>
          <a:bodyPr vert="horz" lIns="0" tIns="0" rIns="0" bIns="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4004"/>
            <a:ext cx="8229600" cy="147117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5303" y="71218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99A1C-58BA-412B-86E1-ABADA5ABF377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0329" y="6422532"/>
            <a:ext cx="2895600" cy="13849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Lorem Ipsum Dolor • Month XX, 20XX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8313" y="6422532"/>
            <a:ext cx="160337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BB2C5A41-7F63-4C9E-BBC3-5B7032AB134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383" y="6148388"/>
            <a:ext cx="1064124" cy="42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734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3000"/>
        </a:spcBef>
        <a:buClr>
          <a:schemeClr val="accent1"/>
        </a:buClr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69863" indent="-169863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287338" indent="-169863" algn="l" defTabSz="914400" rtl="0" eaLnBrk="1" latinLnBrk="0" hangingPunct="1">
        <a:lnSpc>
          <a:spcPct val="90000"/>
        </a:lnSpc>
        <a:spcBef>
          <a:spcPts val="400"/>
        </a:spcBef>
        <a:buSzPct val="90000"/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3pPr>
      <a:lvl4pPr marL="457200" indent="-169863" algn="l" defTabSz="914400" rtl="0" eaLnBrk="1" latinLnBrk="0" hangingPunct="1">
        <a:lnSpc>
          <a:spcPct val="90000"/>
        </a:lnSpc>
        <a:spcBef>
          <a:spcPts val="400"/>
        </a:spcBef>
        <a:buFont typeface="Arial" pitchFamily="34" charset="0"/>
        <a:buChar char="–"/>
        <a:defRPr sz="1400" kern="1200">
          <a:solidFill>
            <a:schemeClr val="bg2"/>
          </a:solidFill>
          <a:latin typeface="+mn-lt"/>
          <a:ea typeface="+mn-ea"/>
          <a:cs typeface="+mn-cs"/>
        </a:defRPr>
      </a:lvl4pPr>
      <a:lvl5pPr marL="627063" indent="-169863" algn="l" defTabSz="914400" rtl="0" eaLnBrk="1" latinLnBrk="0" hangingPunct="1">
        <a:lnSpc>
          <a:spcPct val="90000"/>
        </a:lnSpc>
        <a:spcBef>
          <a:spcPts val="400"/>
        </a:spcBef>
        <a:buSzPct val="90000"/>
        <a:buFont typeface="Arial" pitchFamily="34" charset="0"/>
        <a:buChar char="•"/>
        <a:defRPr sz="14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5A41-7F63-4C9E-BBC3-5B7032AB1345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643043"/>
              </p:ext>
            </p:extLst>
          </p:nvPr>
        </p:nvGraphicFramePr>
        <p:xfrm>
          <a:off x="349699" y="583096"/>
          <a:ext cx="8307859" cy="5713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5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22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0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94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083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Asset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Value Per IRS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Value Per Jackson’s Estate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Difference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1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Jackson’s Image and Likeness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$434,264,000</a:t>
                      </a:r>
                    </a:p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$2,105</a:t>
                      </a:r>
                    </a:p>
                    <a:p>
                      <a:pPr algn="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$434,261,895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3248">
                <a:tc>
                  <a:txBody>
                    <a:bodyPr/>
                    <a:lstStyle/>
                    <a:p>
                      <a:r>
                        <a:rPr lang="en-US" sz="1600" dirty="0"/>
                        <a:t>Trust</a:t>
                      </a:r>
                      <a:r>
                        <a:rPr lang="en-US" sz="1600" baseline="0" dirty="0"/>
                        <a:t> with Beatles and Jackson’s Songs (Sony/ATV)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469,000,000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469,000,000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4129">
                <a:tc>
                  <a:txBody>
                    <a:bodyPr/>
                    <a:lstStyle/>
                    <a:p>
                      <a:r>
                        <a:rPr lang="en-US" sz="1600" dirty="0"/>
                        <a:t>MJJ Ventures Inc.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81,130,000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13,730,000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67,400,000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7273">
                <a:tc>
                  <a:txBody>
                    <a:bodyPr/>
                    <a:lstStyle/>
                    <a:p>
                      <a:r>
                        <a:rPr lang="en-US" sz="1600" dirty="0"/>
                        <a:t>Separate Trust Assets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60,600,000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2,200,000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58,400,000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7273">
                <a:tc>
                  <a:txBody>
                    <a:bodyPr/>
                    <a:lstStyle/>
                    <a:p>
                      <a:r>
                        <a:rPr lang="en-US" sz="1600" dirty="0"/>
                        <a:t>Share of Jackson 5 Master Recordings</a:t>
                      </a:r>
                      <a:r>
                        <a:rPr lang="en-US" sz="1600" baseline="0" dirty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45,500,000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11,193,000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34,307,000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7273">
                <a:tc>
                  <a:txBody>
                    <a:bodyPr/>
                    <a:lstStyle/>
                    <a:p>
                      <a:r>
                        <a:rPr lang="en-US" sz="1600" dirty="0"/>
                        <a:t>Other Tangible Personal Property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47,467,000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47,467,000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4129">
                <a:tc>
                  <a:txBody>
                    <a:bodyPr/>
                    <a:lstStyle/>
                    <a:p>
                      <a:r>
                        <a:rPr lang="en-US" sz="1600" dirty="0"/>
                        <a:t>Automobiles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u="none" baseline="0" dirty="0"/>
                        <a:t>250,000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91,600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/>
                        <a:t>158,400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4129">
                <a:tc>
                  <a:txBody>
                    <a:bodyPr/>
                    <a:lstStyle/>
                    <a:p>
                      <a:r>
                        <a:rPr lang="en-US" sz="1600" dirty="0"/>
                        <a:t>Totals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u="dbl" baseline="0" dirty="0"/>
                        <a:t>$1,138,211,000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u="dbl" baseline="0" dirty="0"/>
                        <a:t>$27,216,705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u="dbl" baseline="0" dirty="0"/>
                        <a:t>$1,110,994,295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441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MI001_03_PPT_Template_080813_1b (2)">
  <a:themeElements>
    <a:clrScheme name="PMI_Office_Colors">
      <a:dk1>
        <a:sysClr val="windowText" lastClr="000000"/>
      </a:dk1>
      <a:lt1>
        <a:srgbClr val="FFFFFF"/>
      </a:lt1>
      <a:dk2>
        <a:srgbClr val="231F20"/>
      </a:dk2>
      <a:lt2>
        <a:srgbClr val="6D6E71"/>
      </a:lt2>
      <a:accent1>
        <a:srgbClr val="F37321"/>
      </a:accent1>
      <a:accent2>
        <a:srgbClr val="4D4D4F"/>
      </a:accent2>
      <a:accent3>
        <a:srgbClr val="C8C8C8"/>
      </a:accent3>
      <a:accent4>
        <a:srgbClr val="E6E7E8"/>
      </a:accent4>
      <a:accent5>
        <a:srgbClr val="6D6E71"/>
      </a:accent5>
      <a:accent6>
        <a:srgbClr val="B1B3B6"/>
      </a:accent6>
      <a:hlink>
        <a:srgbClr val="0EA4B0"/>
      </a:hlink>
      <a:folHlink>
        <a:srgbClr val="858D93"/>
      </a:folHlink>
    </a:clrScheme>
    <a:fontScheme name="PMI_PPT_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</Template>
  <TotalTime>474</TotalTime>
  <Words>74</Words>
  <Application>Microsoft Office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PMI001_03_PPT_Template_080813_1b (2)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Board’s Fiduciary Duties CAI-LI Big Apple</dc:title>
  <dc:creator>Sarah Holzberg</dc:creator>
  <cp:lastModifiedBy>Joe Rust</cp:lastModifiedBy>
  <cp:revision>37</cp:revision>
  <dcterms:created xsi:type="dcterms:W3CDTF">2016-09-21T15:45:49Z</dcterms:created>
  <dcterms:modified xsi:type="dcterms:W3CDTF">2019-04-11T16:29:14Z</dcterms:modified>
</cp:coreProperties>
</file>